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58" r:id="rId3"/>
    <p:sldId id="325" r:id="rId4"/>
    <p:sldId id="326" r:id="rId5"/>
    <p:sldId id="281" r:id="rId6"/>
    <p:sldId id="327" r:id="rId7"/>
    <p:sldId id="295" r:id="rId8"/>
    <p:sldId id="292" r:id="rId9"/>
    <p:sldId id="333" r:id="rId10"/>
    <p:sldId id="296" r:id="rId11"/>
    <p:sldId id="316" r:id="rId12"/>
    <p:sldId id="322" r:id="rId13"/>
    <p:sldId id="330" r:id="rId14"/>
    <p:sldId id="331" r:id="rId15"/>
    <p:sldId id="33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4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B055-EF85-41CA-B402-25FDC42154A6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B1873-FBB2-49A2-9143-AB8BFF820F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31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B1873-FBB2-49A2-9143-AB8BFF820F7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1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5D60-D223-3E5A-4794-191875FDC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F5CEE-D798-9A8A-9CA1-4A399D3F4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87C66-4D91-EA1F-D094-6D0468833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69B70-8E89-C1D2-A08D-1DCE363D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D9DEB-57F2-6701-E3A0-C76388E4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6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A65E-9E70-ADC7-F6DB-37028C08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C1E85-CE47-D61B-B548-2EAEAD9D6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3776A-47EB-EB68-CBAD-8EC1E569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A785-2D77-BA20-103F-C96A572F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50D3-1A2F-3EF5-232E-9D728B0B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9552A-23B7-992A-B4B5-579069F18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49776-99C7-3973-A3E6-293747DEE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000D-AAC0-7F2A-4131-B8CC189A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FE477-7A5A-01FF-766C-95523C3A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E53B-58A0-2B5F-ACA9-AF2A00E6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1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6F7A-8681-4284-FA1C-7CD8D27D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C91F-5FD9-97DB-3E68-679305B7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619E0-7E16-764E-7028-6DF1ECDD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F7C73-2767-F937-969F-F4872550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FEE00-8845-9B7A-AF79-6558C9AA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13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993B-4E70-42E2-0115-6AD40D874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F98BD-5EA6-7F2E-355E-B7E04D89E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091E-BBA2-AF22-A20C-356C8FDB4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1483C-11BA-B34A-F3E5-1A2568B9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7C14-171C-1667-A123-A85B3C47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93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77BB-4EFE-1B37-BD50-1D9DB8E6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6A31F-2676-6A4F-603B-1AD9B261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9B2A0-ADA5-39AC-F56C-E4759EE49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1EF9F-0B0F-85E1-5894-F21EB8B9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57094-00B8-CB7D-2781-BBFA6ACC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407A6-99FC-423C-10DB-888025CE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12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DB80-B3B8-FD80-2742-0D3164B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51621-A7A4-67E2-C86A-C9C77BB1C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F7D45-110B-3B66-3D69-ABB1AEE9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E7E55-EF77-62F7-1A54-2978EA7F4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A1DC4-FA53-E4E6-255C-41EDDD23F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08387-4097-2C9B-3F60-F890A9AA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21A8E-E64C-A931-2FAE-3871C27A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9FA1A-B5FC-E47D-AF3C-EF9FBA01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9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3184-7807-9526-A464-DDED2FDC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AB475-2186-8306-98C8-F1D41F02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EDB0A-0DBC-AFDB-9279-DAD526D1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E9A4A-3AE2-E0A3-F2A9-E952FD2F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0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1E8A7-2179-830B-9A36-0B17FABB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3ACE-688A-6BD6-C629-3C352D65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A9323-CA3D-40E2-317D-9990155D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5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C600-34BD-4EC2-8361-8DB0A0A1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0D6E-5BBF-4AFC-922C-F2B63470F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2C843-1AB1-B7FC-7867-EF0772846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5AC37-E85C-8951-C2BF-C80C6C55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DC0C6-BBAB-A203-7954-C6140E1A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EF0D3-829F-1546-C858-8E0B1DFA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2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418B-4568-9061-C77F-F72A9404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4230D-E7EC-A9FF-29F5-7BEDFFE6A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DFB49-F925-66E3-68FA-A7B7D9E2B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6D566-8D8F-A0CA-86C3-84F35981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E9D6A-46BD-22FA-3DB9-47423BE13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1B675-32FC-0951-2F7A-381BC76B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16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5DB78-EB16-3179-F09F-E425D1D9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302F9-6130-3A58-5625-7E9A8A1BA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F29B6-3FFA-DEB3-DEA7-F88956001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573005-8FD8-4BA8-8EFD-45FF372C8C37}" type="datetimeFigureOut">
              <a:rPr lang="en-GB" smtClean="0"/>
              <a:t>19/04/2025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887B-2AEC-F7C5-F241-8952BE955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93361-63DA-B1BB-E167-6A2832C1F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52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7E4-6DEA-D3CB-BD7C-BB919D7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1239-F89D-C50F-E026-340819CA8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does seasonality influence the occurrence of algal blooms within Loch Leven? </a:t>
            </a:r>
          </a:p>
          <a:p>
            <a:r>
              <a:rPr lang="en-GB" dirty="0"/>
              <a:t>What are the drivers (chemical and physical) of algal blooms in Loch Leven?</a:t>
            </a:r>
          </a:p>
          <a:p>
            <a:r>
              <a:rPr lang="en-GB" dirty="0"/>
              <a:t>How does environmental drivers influence the composition of phytoplankton communities within Loch Leven?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24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ine graph with dots&#10;&#10;AI-generated content may be incorrect.">
            <a:extLst>
              <a:ext uri="{FF2B5EF4-FFF2-40B4-BE49-F238E27FC236}">
                <a16:creationId xmlns:a16="http://schemas.microsoft.com/office/drawing/2014/main" id="{ED5F9DDC-B15E-3B09-64A7-104842109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1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91A8-6648-254E-F855-86DB434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17B8D-EE5E-7946-901B-DF024957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Imputed data</a:t>
            </a:r>
          </a:p>
          <a:p>
            <a:r>
              <a:rPr lang="en-GB" dirty="0"/>
              <a:t>NAs removed</a:t>
            </a:r>
          </a:p>
          <a:p>
            <a:endParaRPr lang="en-GB" dirty="0"/>
          </a:p>
          <a:p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% increase Means Squared Error</a:t>
            </a:r>
          </a:p>
          <a:p>
            <a:pPr lvl="1"/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Measures how much the model’s Mean Squared Error (MSE) increases when a variable is removed.</a:t>
            </a:r>
          </a:p>
          <a:p>
            <a:pPr lvl="1"/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Higher values mean the variable is more important for prediction.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Increase in </a:t>
            </a:r>
            <a:r>
              <a:rPr lang="en-US" altLang="en-US" sz="2200" dirty="0"/>
              <a:t>Node purity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Measures how much each variable contributes to node purity in the decision trees.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Higher values indicate more influence in splitting decisions.</a:t>
            </a:r>
            <a:endParaRPr lang="en-US" altLang="en-US" sz="19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%</a:t>
            </a:r>
            <a:r>
              <a:rPr kumimoji="0" lang="en-US" altLang="en-US" sz="1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IncMSE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better for understanding predictive power, while </a:t>
            </a:r>
            <a:r>
              <a:rPr kumimoji="0" lang="en-US" altLang="en-US" sz="1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IncNodePurity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focuses on tree structure. </a:t>
            </a:r>
            <a:endParaRPr lang="en-US" altLang="en-US" sz="19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2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71591-047A-7DF9-C67B-45482D8F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70969"/>
            <a:ext cx="9697803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2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A896-A085-5DB9-40FF-22EFFF37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1522EF5-4EDC-2805-4C09-A834A0B13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60" y="0"/>
            <a:ext cx="6832280" cy="6813638"/>
          </a:xfrm>
        </p:spPr>
      </p:pic>
    </p:spTree>
    <p:extLst>
      <p:ext uri="{BB962C8B-B14F-4D97-AF65-F5344CB8AC3E}">
        <p14:creationId xmlns:p14="http://schemas.microsoft.com/office/powerpoint/2010/main" val="3486717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F51E3-5877-2901-A1A5-00BD8CF1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4B55B-3010-6C3B-8CEF-50282A31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map with red lines&#10;&#10;AI-generated content may be incorrect.">
            <a:extLst>
              <a:ext uri="{FF2B5EF4-FFF2-40B4-BE49-F238E27FC236}">
                <a16:creationId xmlns:a16="http://schemas.microsoft.com/office/drawing/2014/main" id="{3C5358C6-7F52-FB80-D401-41698AE26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80" y="0"/>
            <a:ext cx="1003246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36FA07-0461-6857-16DA-AA79FE840E18}"/>
              </a:ext>
            </a:extLst>
          </p:cNvPr>
          <p:cNvSpPr txBox="1"/>
          <p:nvPr/>
        </p:nvSpPr>
        <p:spPr>
          <a:xfrm>
            <a:off x="8513317" y="5898942"/>
            <a:ext cx="1847233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900" dirty="0"/>
              <a:t>Loch Leven catchment boundary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C364B-E195-034E-C585-EBD92C2E9B42}"/>
              </a:ext>
            </a:extLst>
          </p:cNvPr>
          <p:cNvSpPr txBox="1"/>
          <p:nvPr/>
        </p:nvSpPr>
        <p:spPr>
          <a:xfrm>
            <a:off x="8529219" y="5665263"/>
            <a:ext cx="176771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900" dirty="0"/>
              <a:t>Main Inflow points</a:t>
            </a:r>
          </a:p>
        </p:txBody>
      </p:sp>
    </p:spTree>
    <p:extLst>
      <p:ext uri="{BB962C8B-B14F-4D97-AF65-F5344CB8AC3E}">
        <p14:creationId xmlns:p14="http://schemas.microsoft.com/office/powerpoint/2010/main" val="324816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different cities&#10;&#10;AI-generated content may be incorrect.">
            <a:extLst>
              <a:ext uri="{FF2B5EF4-FFF2-40B4-BE49-F238E27FC236}">
                <a16:creationId xmlns:a16="http://schemas.microsoft.com/office/drawing/2014/main" id="{B3148CE2-B1EE-40A1-1CE3-B0DADB0F7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49" y="0"/>
            <a:ext cx="9667301" cy="6858000"/>
          </a:xfrm>
          <a:prstGeom prst="rect">
            <a:avLst/>
          </a:prstGeom>
        </p:spPr>
      </p:pic>
      <p:pic>
        <p:nvPicPr>
          <p:cNvPr id="9" name="Picture 8" descr="A white triangle on a black background&#10;&#10;AI-generated content may be incorrect.">
            <a:extLst>
              <a:ext uri="{FF2B5EF4-FFF2-40B4-BE49-F238E27FC236}">
                <a16:creationId xmlns:a16="http://schemas.microsoft.com/office/drawing/2014/main" id="{680AB04A-319F-9A2D-DAFF-BAC3B5D34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754" y="787180"/>
            <a:ext cx="247169" cy="45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21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0731D1-7262-3ED2-042A-CA1ED1977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6454"/>
              </p:ext>
            </p:extLst>
          </p:nvPr>
        </p:nvGraphicFramePr>
        <p:xfrm>
          <a:off x="275302" y="61943"/>
          <a:ext cx="11602064" cy="6680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018">
                  <a:extLst>
                    <a:ext uri="{9D8B030D-6E8A-4147-A177-3AD203B41FA5}">
                      <a16:colId xmlns:a16="http://schemas.microsoft.com/office/drawing/2014/main" val="56572926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317822547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val="3461427292"/>
                    </a:ext>
                  </a:extLst>
                </a:gridCol>
                <a:gridCol w="4592646">
                  <a:extLst>
                    <a:ext uri="{9D8B030D-6E8A-4147-A177-3AD203B41FA5}">
                      <a16:colId xmlns:a16="http://schemas.microsoft.com/office/drawing/2014/main" val="2072230529"/>
                    </a:ext>
                  </a:extLst>
                </a:gridCol>
              </a:tblGrid>
              <a:tr h="444901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Ranking for </a:t>
                      </a:r>
                      <a:r>
                        <a:rPr lang="en-GB" sz="1600" dirty="0" err="1">
                          <a:solidFill>
                            <a:sysClr val="windowText" lastClr="000000"/>
                          </a:solidFill>
                        </a:rPr>
                        <a:t>lmer</a:t>
                      </a:r>
                      <a:endParaRPr lang="en-GB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References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Notes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97256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10.1111/j.1365-2427.2007.01865.x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Nutrient availability (10.1016/j.envpol.2020.116210)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72896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755767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NO3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10.1007/s10750-011-0996-6</a:t>
                      </a:r>
                      <a:br>
                        <a:rPr lang="en-GB" sz="120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Total N played a more important role for phytoplankton richness than total P (10.1007/s10750-011-0996-6)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044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Salinity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10.3390/w15061116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Talks about salinity in brackish coastal lakes – relevant?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3726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Daphnia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 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55002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6443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45415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Some found that temperature had little effect (10.1111/j.1365-2427.2007.01865.x)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Spilt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72098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Water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09810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55425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Season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the plankton community was the least diverse in winter and the most stable during the spring-to-summer transition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850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20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2AC5A0-5EDD-B500-4A85-03EA97F76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45662"/>
              </p:ext>
            </p:extLst>
          </p:nvPr>
        </p:nvGraphicFramePr>
        <p:xfrm>
          <a:off x="171378" y="100234"/>
          <a:ext cx="11849244" cy="3606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1164236511"/>
                    </a:ext>
                  </a:extLst>
                </a:gridCol>
                <a:gridCol w="990793">
                  <a:extLst>
                    <a:ext uri="{9D8B030D-6E8A-4147-A177-3AD203B41FA5}">
                      <a16:colId xmlns:a16="http://schemas.microsoft.com/office/drawing/2014/main" val="3051340489"/>
                    </a:ext>
                  </a:extLst>
                </a:gridCol>
                <a:gridCol w="1334739">
                  <a:extLst>
                    <a:ext uri="{9D8B030D-6E8A-4147-A177-3AD203B41FA5}">
                      <a16:colId xmlns:a16="http://schemas.microsoft.com/office/drawing/2014/main" val="3695854710"/>
                    </a:ext>
                  </a:extLst>
                </a:gridCol>
                <a:gridCol w="685406">
                  <a:extLst>
                    <a:ext uri="{9D8B030D-6E8A-4147-A177-3AD203B41FA5}">
                      <a16:colId xmlns:a16="http://schemas.microsoft.com/office/drawing/2014/main" val="4966318"/>
                    </a:ext>
                  </a:extLst>
                </a:gridCol>
                <a:gridCol w="1122237">
                  <a:extLst>
                    <a:ext uri="{9D8B030D-6E8A-4147-A177-3AD203B41FA5}">
                      <a16:colId xmlns:a16="http://schemas.microsoft.com/office/drawing/2014/main" val="3589763057"/>
                    </a:ext>
                  </a:extLst>
                </a:gridCol>
                <a:gridCol w="1082221">
                  <a:extLst>
                    <a:ext uri="{9D8B030D-6E8A-4147-A177-3AD203B41FA5}">
                      <a16:colId xmlns:a16="http://schemas.microsoft.com/office/drawing/2014/main" val="3444922848"/>
                    </a:ext>
                  </a:extLst>
                </a:gridCol>
                <a:gridCol w="1262591">
                  <a:extLst>
                    <a:ext uri="{9D8B030D-6E8A-4147-A177-3AD203B41FA5}">
                      <a16:colId xmlns:a16="http://schemas.microsoft.com/office/drawing/2014/main" val="3595964568"/>
                    </a:ext>
                  </a:extLst>
                </a:gridCol>
                <a:gridCol w="1118295">
                  <a:extLst>
                    <a:ext uri="{9D8B030D-6E8A-4147-A177-3AD203B41FA5}">
                      <a16:colId xmlns:a16="http://schemas.microsoft.com/office/drawing/2014/main" val="2489877960"/>
                    </a:ext>
                  </a:extLst>
                </a:gridCol>
                <a:gridCol w="1102335">
                  <a:extLst>
                    <a:ext uri="{9D8B030D-6E8A-4147-A177-3AD203B41FA5}">
                      <a16:colId xmlns:a16="http://schemas.microsoft.com/office/drawing/2014/main" val="1022071314"/>
                    </a:ext>
                  </a:extLst>
                </a:gridCol>
                <a:gridCol w="1118295">
                  <a:extLst>
                    <a:ext uri="{9D8B030D-6E8A-4147-A177-3AD203B41FA5}">
                      <a16:colId xmlns:a16="http://schemas.microsoft.com/office/drawing/2014/main" val="3419470689"/>
                    </a:ext>
                  </a:extLst>
                </a:gridCol>
                <a:gridCol w="870375">
                  <a:extLst>
                    <a:ext uri="{9D8B030D-6E8A-4147-A177-3AD203B41FA5}">
                      <a16:colId xmlns:a16="http://schemas.microsoft.com/office/drawing/2014/main" val="1124614103"/>
                    </a:ext>
                  </a:extLst>
                </a:gridCol>
                <a:gridCol w="693957">
                  <a:extLst>
                    <a:ext uri="{9D8B030D-6E8A-4147-A177-3AD203B41FA5}">
                      <a16:colId xmlns:a16="http://schemas.microsoft.com/office/drawing/2014/main" val="1236977289"/>
                    </a:ext>
                  </a:extLst>
                </a:gridCol>
              </a:tblGrid>
              <a:tr h="450891"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Mod No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Response Variable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Fixed Effect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Interaction Terms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AIC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GB" sz="110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106400"/>
                  </a:ext>
                </a:extLst>
              </a:tr>
              <a:tr h="628027"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Soluble Reactive Phosphorus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Nitrate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Daphnia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Water Level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Season* Phytoplankton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577299"/>
                  </a:ext>
                </a:extLst>
              </a:tr>
              <a:tr h="45089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Total Biovolume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-0.017±0.0099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450.76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0.029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97274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Biovolume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-0.013±0.0063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2063.55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16301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0.0096±0.014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-0.043±0.29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703.45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533442"/>
                  </a:ext>
                </a:extLst>
              </a:tr>
              <a:tr h="353485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0.0058±0.014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-0.17±0.30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-0.040±0.018 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706.83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349312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0.0031±0.014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-0.056±0.32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-0.046±0.020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0.057±0.063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711.71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85711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0.0020±0.014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0.16±0.34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-0.040±0.019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0.069±0.063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-1.21±0.55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693.12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75547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chemeClr val="tx1"/>
                          </a:solidFill>
                        </a:rPr>
                        <a:t>0.017±0.040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chemeClr val="tx1"/>
                          </a:solidFill>
                        </a:rPr>
                        <a:t>N.S.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-0.38±1.54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-0.16±0.051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0.093±0.15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-2.03±0.93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287.64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624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99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3DBCAC-B113-CB3D-37E7-4AC8862FE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790546"/>
              </p:ext>
            </p:extLst>
          </p:nvPr>
        </p:nvGraphicFramePr>
        <p:xfrm>
          <a:off x="48088" y="773006"/>
          <a:ext cx="12127371" cy="392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115">
                  <a:extLst>
                    <a:ext uri="{9D8B030D-6E8A-4147-A177-3AD203B41FA5}">
                      <a16:colId xmlns:a16="http://schemas.microsoft.com/office/drawing/2014/main" val="308803813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17167252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6298618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4960275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3190429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47818761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36951291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3471184247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27200376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94812133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356674569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06379226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77921163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679915749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199357645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65478259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43305381"/>
                    </a:ext>
                  </a:extLst>
                </a:gridCol>
              </a:tblGrid>
              <a:tr h="475361"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Mod 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Intercept</a:t>
                      </a:r>
                      <a:r>
                        <a:rPr lang="en-GB" sz="105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Season*Phytoplankton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018931"/>
                  </a:ext>
                </a:extLst>
              </a:tr>
              <a:tr h="475361">
                <a:tc v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Cryto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 Winter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endParaRPr lang="en-GB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Diatoms: 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Greens: 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: 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 : 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: 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 : 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83454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793838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11.23±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0.29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1.26±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-0.94±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3.82±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-1.78±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-3.44±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-1.07± 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-0.64±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-0.40±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100187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10.11±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2.04±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2.60±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353640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10.44±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2.68±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15980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2.03±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-0.99±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730014"/>
                  </a:ext>
                </a:extLst>
              </a:tr>
              <a:tr h="29394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139.42±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58.95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1.97±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2.32±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baseline="0" dirty="0">
                          <a:solidFill>
                            <a:schemeClr val="tx1"/>
                          </a:solidFill>
                        </a:rPr>
                        <a:t>0.74</a:t>
                      </a:r>
                      <a:r>
                        <a:rPr lang="en-GB" sz="11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100" b="1" baseline="0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-5.41±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-2.31±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891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226.14±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100.19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1.73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1.64±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1.95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5.81±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-1.91±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-3.70±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-6.42±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-1.91±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2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917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F028-067A-2EE3-8260-9EF4496F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test the effect of seasonality on phytoplankton 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8F30-E18C-8C30-5F1C-2677C2A4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sz="1600" dirty="0"/>
              <a:t>When reporting differences report using actual biovolumes (</a:t>
            </a:r>
            <a:r>
              <a:rPr lang="en-GB" sz="1600" dirty="0" err="1"/>
              <a:t>unlog</a:t>
            </a:r>
            <a:r>
              <a:rPr lang="en-GB" sz="1600" dirty="0"/>
              <a:t>)\</a:t>
            </a:r>
          </a:p>
          <a:p>
            <a:pPr>
              <a:buFontTx/>
              <a:buChar char="-"/>
            </a:pPr>
            <a:r>
              <a:rPr lang="en-GB" sz="1600" dirty="0"/>
              <a:t>Flushing rate 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67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hart of different seasons&#10;&#10;AI-generated content may be incorrect.">
            <a:extLst>
              <a:ext uri="{FF2B5EF4-FFF2-40B4-BE49-F238E27FC236}">
                <a16:creationId xmlns:a16="http://schemas.microsoft.com/office/drawing/2014/main" id="{004B800A-3784-1C03-9431-69BAABCCF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D1B7B-A6F5-18ED-B586-A18DBF880997}"/>
              </a:ext>
            </a:extLst>
          </p:cNvPr>
          <p:cNvSpPr txBox="1"/>
          <p:nvPr/>
        </p:nvSpPr>
        <p:spPr>
          <a:xfrm>
            <a:off x="2273299" y="114763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68FC7B-FCF0-FED3-7E1E-1007B18D73A9}"/>
              </a:ext>
            </a:extLst>
          </p:cNvPr>
          <p:cNvSpPr txBox="1"/>
          <p:nvPr/>
        </p:nvSpPr>
        <p:spPr>
          <a:xfrm>
            <a:off x="3251200" y="1092199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2C45F-7209-A1D0-2D12-BDFE9F1D7F45}"/>
              </a:ext>
            </a:extLst>
          </p:cNvPr>
          <p:cNvSpPr txBox="1"/>
          <p:nvPr/>
        </p:nvSpPr>
        <p:spPr>
          <a:xfrm>
            <a:off x="5359876" y="10738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261C1-C16C-75D0-5BCA-196F1FFE34BA}"/>
              </a:ext>
            </a:extLst>
          </p:cNvPr>
          <p:cNvSpPr txBox="1"/>
          <p:nvPr/>
        </p:nvSpPr>
        <p:spPr>
          <a:xfrm>
            <a:off x="4123687" y="861184"/>
            <a:ext cx="64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BC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A4B64-5F65-EB14-1821-DD640F1BE49D}"/>
              </a:ext>
            </a:extLst>
          </p:cNvPr>
          <p:cNvSpPr txBox="1"/>
          <p:nvPr/>
        </p:nvSpPr>
        <p:spPr>
          <a:xfrm>
            <a:off x="6652259" y="1102358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02C91-5962-4811-D6DA-BCBFF274B94A}"/>
              </a:ext>
            </a:extLst>
          </p:cNvPr>
          <p:cNvSpPr txBox="1"/>
          <p:nvPr/>
        </p:nvSpPr>
        <p:spPr>
          <a:xfrm>
            <a:off x="7675878" y="1054920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02B0-7BD4-0361-D531-BF022315AABF}"/>
              </a:ext>
            </a:extLst>
          </p:cNvPr>
          <p:cNvSpPr txBox="1"/>
          <p:nvPr/>
        </p:nvSpPr>
        <p:spPr>
          <a:xfrm>
            <a:off x="9789160" y="850014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A10B3-266B-BA6E-04D3-49EDD1A78FBB}"/>
              </a:ext>
            </a:extLst>
          </p:cNvPr>
          <p:cNvSpPr txBox="1"/>
          <p:nvPr/>
        </p:nvSpPr>
        <p:spPr>
          <a:xfrm>
            <a:off x="8560910" y="726727"/>
            <a:ext cx="64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BC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A9147-5047-5061-51FB-ABE19B36CAF7}"/>
              </a:ext>
            </a:extLst>
          </p:cNvPr>
          <p:cNvSpPr txBox="1"/>
          <p:nvPr/>
        </p:nvSpPr>
        <p:spPr>
          <a:xfrm>
            <a:off x="2219960" y="3220134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CA8E3-0CC1-6E6B-DB6E-B2ADE678A751}"/>
              </a:ext>
            </a:extLst>
          </p:cNvPr>
          <p:cNvSpPr txBox="1"/>
          <p:nvPr/>
        </p:nvSpPr>
        <p:spPr>
          <a:xfrm>
            <a:off x="5242083" y="3220134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B2B39A-C880-0AF2-744B-592D9B2D62DF}"/>
              </a:ext>
            </a:extLst>
          </p:cNvPr>
          <p:cNvSpPr txBox="1"/>
          <p:nvPr/>
        </p:nvSpPr>
        <p:spPr>
          <a:xfrm>
            <a:off x="3281441" y="3209973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AB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136E27-E83D-2EA9-099A-E817FBCDBC72}"/>
              </a:ext>
            </a:extLst>
          </p:cNvPr>
          <p:cNvSpPr txBox="1"/>
          <p:nvPr/>
        </p:nvSpPr>
        <p:spPr>
          <a:xfrm>
            <a:off x="4272597" y="3426310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5D5C3B-2C6B-D303-B0EC-3BB97E8AE1AB}"/>
              </a:ext>
            </a:extLst>
          </p:cNvPr>
          <p:cNvSpPr txBox="1"/>
          <p:nvPr/>
        </p:nvSpPr>
        <p:spPr>
          <a:xfrm>
            <a:off x="8560910" y="3665979"/>
            <a:ext cx="82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AB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957C0-1C66-599F-E026-5D253973BCE2}"/>
              </a:ext>
            </a:extLst>
          </p:cNvPr>
          <p:cNvSpPr txBox="1"/>
          <p:nvPr/>
        </p:nvSpPr>
        <p:spPr>
          <a:xfrm>
            <a:off x="6739098" y="3776532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E57F5-5E44-6070-B12D-1A951145320A}"/>
              </a:ext>
            </a:extLst>
          </p:cNvPr>
          <p:cNvSpPr txBox="1"/>
          <p:nvPr/>
        </p:nvSpPr>
        <p:spPr>
          <a:xfrm>
            <a:off x="7706358" y="3776532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EC0E3-8653-A5EB-A493-38586EDF5439}"/>
              </a:ext>
            </a:extLst>
          </p:cNvPr>
          <p:cNvSpPr txBox="1"/>
          <p:nvPr/>
        </p:nvSpPr>
        <p:spPr>
          <a:xfrm>
            <a:off x="9728200" y="3812519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5" name="Picture 4" descr="A chart of different seasons&#10;&#10;AI-generated content may be incorrect.">
            <a:extLst>
              <a:ext uri="{FF2B5EF4-FFF2-40B4-BE49-F238E27FC236}">
                <a16:creationId xmlns:a16="http://schemas.microsoft.com/office/drawing/2014/main" id="{15178468-E852-3D9A-F6B8-A2CBFD739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6" r="55224" b="92371"/>
          <a:stretch/>
        </p:blipFill>
        <p:spPr>
          <a:xfrm>
            <a:off x="3418606" y="0"/>
            <a:ext cx="1775012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3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9335-7CD6-DA78-5D81-A59D9BB7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 Daphnia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5721-0DF4-134D-AD4F-715BE76F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Spearman correlation between daphnia and each phytoplankton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F6D11-8EF6-186C-02BD-3C99DD8A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5766"/>
            <a:ext cx="388674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11C586C6-BC5B-5CC5-927B-EAFD97C2F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76"/>
          <a:stretch/>
        </p:blipFill>
        <p:spPr>
          <a:xfrm>
            <a:off x="952500" y="278497"/>
            <a:ext cx="10287000" cy="2902611"/>
          </a:xfrm>
          <a:prstGeom prst="rect">
            <a:avLst/>
          </a:prstGeom>
        </p:spPr>
      </p:pic>
      <p:pic>
        <p:nvPicPr>
          <p:cNvPr id="24" name="Picture 23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EDA17477-89E3-2BD1-9682-7A3CE2681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240"/>
          <a:stretch/>
        </p:blipFill>
        <p:spPr>
          <a:xfrm>
            <a:off x="952500" y="3203968"/>
            <a:ext cx="10287000" cy="2932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6EE78D-2BBE-9BD8-58DB-6267562FE057}"/>
              </a:ext>
            </a:extLst>
          </p:cNvPr>
          <p:cNvSpPr txBox="1"/>
          <p:nvPr/>
        </p:nvSpPr>
        <p:spPr>
          <a:xfrm>
            <a:off x="4463842" y="517639"/>
            <a:ext cx="129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0.543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A18A6-8FFC-13AF-EC2E-698B20D1AD5B}"/>
              </a:ext>
            </a:extLst>
          </p:cNvPr>
          <p:cNvSpPr txBox="1"/>
          <p:nvPr/>
        </p:nvSpPr>
        <p:spPr>
          <a:xfrm>
            <a:off x="9648297" y="531767"/>
            <a:ext cx="953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0.254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920D-BDAF-0FCC-9DEE-FD18C89CD3D0}"/>
              </a:ext>
            </a:extLst>
          </p:cNvPr>
          <p:cNvSpPr txBox="1"/>
          <p:nvPr/>
        </p:nvSpPr>
        <p:spPr>
          <a:xfrm>
            <a:off x="4697755" y="3479606"/>
            <a:ext cx="953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0.247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06EE3-C2C4-16B8-0488-9E73BA5DC331}"/>
              </a:ext>
            </a:extLst>
          </p:cNvPr>
          <p:cNvSpPr txBox="1"/>
          <p:nvPr/>
        </p:nvSpPr>
        <p:spPr>
          <a:xfrm>
            <a:off x="9641314" y="3487991"/>
            <a:ext cx="1039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-0.229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535E56-422E-42CB-4D22-FB5AFF33E577}"/>
              </a:ext>
            </a:extLst>
          </p:cNvPr>
          <p:cNvGrpSpPr/>
          <p:nvPr/>
        </p:nvGrpSpPr>
        <p:grpSpPr>
          <a:xfrm>
            <a:off x="3883684" y="6121921"/>
            <a:ext cx="4424632" cy="436880"/>
            <a:chOff x="3783354" y="6121921"/>
            <a:chExt cx="4424632" cy="436880"/>
          </a:xfrm>
        </p:grpSpPr>
        <p:pic>
          <p:nvPicPr>
            <p:cNvPr id="17" name="Picture 16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93D841B4-CAD5-4FCF-3739-BB24C5955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7" t="44000" r="20232" b="50963"/>
            <a:stretch/>
          </p:blipFill>
          <p:spPr>
            <a:xfrm>
              <a:off x="5379442" y="6167641"/>
              <a:ext cx="1225296" cy="345440"/>
            </a:xfrm>
            <a:prstGeom prst="rect">
              <a:avLst/>
            </a:prstGeom>
          </p:spPr>
        </p:pic>
        <p:pic>
          <p:nvPicPr>
            <p:cNvPr id="18" name="Picture 17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E9E3764A-C62C-F18E-C96E-F7F8008E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4" t="93630" r="70663" b="666"/>
            <a:stretch/>
          </p:blipFill>
          <p:spPr>
            <a:xfrm>
              <a:off x="6546826" y="6144781"/>
              <a:ext cx="871728" cy="391160"/>
            </a:xfrm>
            <a:prstGeom prst="rect">
              <a:avLst/>
            </a:prstGeom>
          </p:spPr>
        </p:pic>
        <p:pic>
          <p:nvPicPr>
            <p:cNvPr id="21" name="Picture 20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B694EA24-6706-DA6D-251E-5B8D6FF33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05" t="93364" r="22362" b="266"/>
            <a:stretch/>
          </p:blipFill>
          <p:spPr>
            <a:xfrm>
              <a:off x="7412458" y="6121921"/>
              <a:ext cx="795528" cy="436880"/>
            </a:xfrm>
            <a:prstGeom prst="rect">
              <a:avLst/>
            </a:prstGeom>
          </p:spPr>
        </p:pic>
        <p:pic>
          <p:nvPicPr>
            <p:cNvPr id="11" name="Picture 10" descr="A group of graphs showing different colors&#10;&#10;AI-generated content may be incorrect.">
              <a:extLst>
                <a:ext uri="{FF2B5EF4-FFF2-40B4-BE49-F238E27FC236}">
                  <a16:creationId xmlns:a16="http://schemas.microsoft.com/office/drawing/2014/main" id="{891887D7-2462-23CD-B3FB-6556DD5D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89" t="43788" r="68653" b="51060"/>
            <a:stretch/>
          </p:blipFill>
          <p:spPr>
            <a:xfrm>
              <a:off x="3783354" y="6151781"/>
              <a:ext cx="1620981" cy="353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55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75C30449-C23B-9761-1783-F130A4B98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9" t="43788" r="68653" b="51060"/>
          <a:stretch/>
        </p:blipFill>
        <p:spPr>
          <a:xfrm>
            <a:off x="2556164" y="3002973"/>
            <a:ext cx="1620981" cy="35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13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10241</TotalTime>
  <Words>968</Words>
  <Application>Microsoft Office PowerPoint</Application>
  <PresentationFormat>Widescreen</PresentationFormat>
  <Paragraphs>425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Research Questions</vt:lpstr>
      <vt:lpstr>PowerPoint Presentation</vt:lpstr>
      <vt:lpstr>PowerPoint Presentation</vt:lpstr>
      <vt:lpstr>PowerPoint Presentation</vt:lpstr>
      <vt:lpstr>How to test the effect of seasonality on phytoplankton groups </vt:lpstr>
      <vt:lpstr>PowerPoint Presentation</vt:lpstr>
      <vt:lpstr>Seasonal Daphnia Trends</vt:lpstr>
      <vt:lpstr>PowerPoint Presentation</vt:lpstr>
      <vt:lpstr>PowerPoint Presentation</vt:lpstr>
      <vt:lpstr>PowerPoint Presentation</vt:lpstr>
      <vt:lpstr>Random forest regression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 Koh</dc:creator>
  <cp:lastModifiedBy>Ariel Koh</cp:lastModifiedBy>
  <cp:revision>123</cp:revision>
  <dcterms:created xsi:type="dcterms:W3CDTF">2025-03-19T14:55:57Z</dcterms:created>
  <dcterms:modified xsi:type="dcterms:W3CDTF">2025-04-19T12:03:34Z</dcterms:modified>
</cp:coreProperties>
</file>